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image" Target="../media/image-12-23.png"/><Relationship Id="rId24" Type="http://schemas.openxmlformats.org/officeDocument/2006/relationships/image" Target="../media/image-12-24.png"/><Relationship Id="rId25" Type="http://schemas.openxmlformats.org/officeDocument/2006/relationships/image" Target="../media/image-12-25.png"/><Relationship Id="rId26" Type="http://schemas.openxmlformats.org/officeDocument/2006/relationships/image" Target="../media/image-12-26.png"/><Relationship Id="rId27" Type="http://schemas.openxmlformats.org/officeDocument/2006/relationships/image" Target="../media/image-12-27.png"/><Relationship Id="rId28" Type="http://schemas.openxmlformats.org/officeDocument/2006/relationships/image" Target="../media/image-12-28.png"/><Relationship Id="rId29" Type="http://schemas.openxmlformats.org/officeDocument/2006/relationships/image" Target="../media/image-12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png"/><Relationship Id="rId27" Type="http://schemas.openxmlformats.org/officeDocument/2006/relationships/image" Target="../media/image-4-27.png"/><Relationship Id="rId28" Type="http://schemas.openxmlformats.org/officeDocument/2006/relationships/image" Target="../media/image-4-28.png"/><Relationship Id="rId29" Type="http://schemas.openxmlformats.org/officeDocument/2006/relationships/image" Target="../media/image-4-29.png"/><Relationship Id="rId30" Type="http://schemas.openxmlformats.org/officeDocument/2006/relationships/image" Target="../media/image-4-30.png"/><Relationship Id="rId31" Type="http://schemas.openxmlformats.org/officeDocument/2006/relationships/image" Target="../media/image-4-31.png"/><Relationship Id="rId32" Type="http://schemas.openxmlformats.org/officeDocument/2006/relationships/image" Target="../media/image-4-32.png"/><Relationship Id="rId33" Type="http://schemas.openxmlformats.org/officeDocument/2006/relationships/image" Target="../media/image-4-33.png"/><Relationship Id="rId34" Type="http://schemas.openxmlformats.org/officeDocument/2006/relationships/image" Target="../media/image-4-34.png"/><Relationship Id="rId35" Type="http://schemas.openxmlformats.org/officeDocument/2006/relationships/image" Target="../media/image-4-35.png"/><Relationship Id="rId36" Type="http://schemas.openxmlformats.org/officeDocument/2006/relationships/slideLayout" Target="../slideLayouts/slideLayout1.xml"/><Relationship Id="rId3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image" Target="../media/image-6-31.png"/><Relationship Id="rId32" Type="http://schemas.openxmlformats.org/officeDocument/2006/relationships/image" Target="../media/image-6-32.png"/><Relationship Id="rId33" Type="http://schemas.openxmlformats.org/officeDocument/2006/relationships/image" Target="../media/image-6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image" Target="../media/image-8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82" y="1800225"/>
            <a:ext cx="714375" cy="57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76" y="1800225"/>
            <a:ext cx="6477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595" y="1800225"/>
            <a:ext cx="504825" cy="571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651" y="4448175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371264" y="2847975"/>
            <a:ext cx="74493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spc="-108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Work Messenger</a:t>
            </a:r>
            <a:endParaRPr lang="en-US" sz="5400" dirty="0"/>
          </a:p>
        </p:txBody>
      </p:sp>
      <p:sp>
        <p:nvSpPr>
          <p:cNvPr id="10" name="Text 1"/>
          <p:cNvSpPr/>
          <p:nvPr/>
        </p:nvSpPr>
        <p:spPr>
          <a:xfrm>
            <a:off x="3970571" y="3838575"/>
            <a:ext cx="4250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 팀을 위한 올인원 업무용 메신저</a:t>
            </a:r>
            <a:endParaRPr lang="en-US" sz="1800" dirty="0"/>
          </a:p>
        </p:txBody>
      </p:sp>
      <p:sp>
        <p:nvSpPr>
          <p:cNvPr id="11" name="Text 2"/>
          <p:cNvSpPr/>
          <p:nvPr/>
        </p:nvSpPr>
        <p:spPr>
          <a:xfrm>
            <a:off x="3774132" y="4791075"/>
            <a:ext cx="46434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Shannon/조장 : 이인수 조원 : 홍성욱,정윤수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85900"/>
            <a:ext cx="5562600" cy="5295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714500"/>
            <a:ext cx="485775" cy="533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18288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485900"/>
            <a:ext cx="5562600" cy="5295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1714500"/>
            <a:ext cx="514350" cy="533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0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2933700"/>
            <a:ext cx="2476500" cy="1181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600" y="312420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5600" y="3429000"/>
            <a:ext cx="1028849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2100" y="2933700"/>
            <a:ext cx="2476500" cy="1181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4500" y="3124200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4267200"/>
            <a:ext cx="5105400" cy="2286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500" y="4381500"/>
            <a:ext cx="4876800" cy="1828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명령 한 줄로 자동화 + AI 요약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업무를 위한 슬래시 명령어와 AI 기능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1133475" y="1828800"/>
            <a:ext cx="174146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슬래시 명령어</a:t>
            </a:r>
            <a:endParaRPr lang="en-US" sz="1800" dirty="0"/>
          </a:p>
        </p:txBody>
      </p:sp>
      <p:sp>
        <p:nvSpPr>
          <p:cNvPr id="20" name="Text 3"/>
          <p:cNvSpPr/>
          <p:nvPr/>
        </p:nvSpPr>
        <p:spPr>
          <a:xfrm>
            <a:off x="533400" y="2400300"/>
            <a:ext cx="6126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명령어로 상태/리마인더/표현을 빠르게 처리할 수 있어요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609600" y="29337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F46E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/help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219200" y="2933700"/>
            <a:ext cx="29757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 가능한 명령어 목록을 보여줘요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609600" y="33909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F46E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/remind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1219200" y="3390900"/>
            <a:ext cx="2310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업무 리마인더를 설정해줘요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609600" y="38481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F46E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/status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1219200" y="3848100"/>
            <a:ext cx="27348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내 상태를 설정하거나 확인해줘요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609600" y="43053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F46E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/clear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1219200" y="4305300"/>
            <a:ext cx="19450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채팅 내역을 삭제해줘요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609600" y="47625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F46E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/shrug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1219200" y="4762500"/>
            <a:ext cx="20977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shrug 표현을 추가해줘요</a:t>
            </a:r>
            <a:endParaRPr lang="en-US" sz="1200" dirty="0"/>
          </a:p>
        </p:txBody>
      </p:sp>
      <p:sp>
        <p:nvSpPr>
          <p:cNvPr id="31" name="Text 14"/>
          <p:cNvSpPr/>
          <p:nvPr/>
        </p:nvSpPr>
        <p:spPr>
          <a:xfrm>
            <a:off x="609600" y="52197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F46E5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/tableflip</a:t>
            </a:r>
            <a:endParaRPr lang="en-US" sz="1200" dirty="0"/>
          </a:p>
        </p:txBody>
      </p:sp>
      <p:sp>
        <p:nvSpPr>
          <p:cNvPr id="32" name="Text 15"/>
          <p:cNvSpPr/>
          <p:nvPr/>
        </p:nvSpPr>
        <p:spPr>
          <a:xfrm>
            <a:off x="1219200" y="5219700"/>
            <a:ext cx="27348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테이블 뒤집기 표현을 추가해줘요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7181850" y="1828800"/>
            <a:ext cx="95851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기능</a:t>
            </a:r>
            <a:endParaRPr lang="en-US" sz="1800" dirty="0"/>
          </a:p>
        </p:txBody>
      </p:sp>
      <p:sp>
        <p:nvSpPr>
          <p:cNvPr id="34" name="Text 17"/>
          <p:cNvSpPr/>
          <p:nvPr/>
        </p:nvSpPr>
        <p:spPr>
          <a:xfrm>
            <a:off x="6553200" y="2400300"/>
            <a:ext cx="6126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회의 끝나고 사람이 정리 안 해도, AI가 맥락을 요약해줘요</a:t>
            </a:r>
            <a:endParaRPr lang="en-US" sz="1200" dirty="0"/>
          </a:p>
        </p:txBody>
      </p:sp>
      <p:sp>
        <p:nvSpPr>
          <p:cNvPr id="35" name="Text 18"/>
          <p:cNvSpPr/>
          <p:nvPr/>
        </p:nvSpPr>
        <p:spPr>
          <a:xfrm>
            <a:off x="6896100" y="3086100"/>
            <a:ext cx="12246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채널 대화 요약</a:t>
            </a: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6819900" y="3429000"/>
            <a:ext cx="123461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653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/summarize</a:t>
            </a:r>
            <a:endParaRPr lang="en-US" sz="1050" dirty="0"/>
          </a:p>
        </p:txBody>
      </p:sp>
      <p:sp>
        <p:nvSpPr>
          <p:cNvPr id="37" name="Text 20"/>
          <p:cNvSpPr/>
          <p:nvPr/>
        </p:nvSpPr>
        <p:spPr>
          <a:xfrm>
            <a:off x="6705600" y="3771900"/>
            <a:ext cx="26060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장문의 채팅을 한 번에 정리해줘요</a:t>
            </a:r>
            <a:endParaRPr lang="en-US" sz="1050" dirty="0"/>
          </a:p>
        </p:txBody>
      </p:sp>
      <p:sp>
        <p:nvSpPr>
          <p:cNvPr id="38" name="Text 21"/>
          <p:cNvSpPr/>
          <p:nvPr/>
        </p:nvSpPr>
        <p:spPr>
          <a:xfrm>
            <a:off x="9601200" y="3086100"/>
            <a:ext cx="9781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스레드 요약</a:t>
            </a:r>
            <a:endParaRPr lang="en-US" sz="1200" dirty="0"/>
          </a:p>
        </p:txBody>
      </p:sp>
      <p:sp>
        <p:nvSpPr>
          <p:cNvPr id="39" name="Text 22"/>
          <p:cNvSpPr/>
          <p:nvPr/>
        </p:nvSpPr>
        <p:spPr>
          <a:xfrm>
            <a:off x="9334500" y="3390900"/>
            <a:ext cx="26060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이슈별 스레드만 요약해줘요</a:t>
            </a:r>
            <a:endParaRPr lang="en-US" sz="1050" dirty="0"/>
          </a:p>
        </p:txBody>
      </p:sp>
      <p:sp>
        <p:nvSpPr>
          <p:cNvPr id="40" name="Text 23"/>
          <p:cNvSpPr/>
          <p:nvPr/>
        </p:nvSpPr>
        <p:spPr>
          <a:xfrm>
            <a:off x="6667500" y="6286500"/>
            <a:ext cx="4876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AI가 채팅 내용을 자동으로 요약해줘요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85900"/>
            <a:ext cx="3246090" cy="1295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676400"/>
            <a:ext cx="342900" cy="419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7526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490" y="1485900"/>
            <a:ext cx="3246090" cy="1295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90" y="1676400"/>
            <a:ext cx="342900" cy="419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6190" y="17526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3009900"/>
            <a:ext cx="3246090" cy="1295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200400"/>
            <a:ext cx="323850" cy="419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27660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9490" y="3009900"/>
            <a:ext cx="3246090" cy="1295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9990" y="3200400"/>
            <a:ext cx="371475" cy="419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6190" y="3276600"/>
            <a:ext cx="21907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4180" y="2361456"/>
            <a:ext cx="4632871" cy="2325588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8480" y="2475756"/>
            <a:ext cx="4404271" cy="183028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54180" y="4915644"/>
            <a:ext cx="4632871" cy="762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93496" y="5096619"/>
            <a:ext cx="1143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실제 사용감을 고려한 UI/UX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편의를 위한 디자인과 기능들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952500" y="1752600"/>
            <a:ext cx="15869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다크/라이트 테마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495300" y="2209800"/>
            <a:ext cx="28650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선호하는 테마로 전환 가능하여</a:t>
            </a:r>
            <a:endParaRPr lang="en-US" sz="1050" dirty="0"/>
          </a:p>
        </p:txBody>
      </p:sp>
      <p:sp>
        <p:nvSpPr>
          <p:cNvPr id="24" name="Text 4"/>
          <p:cNvSpPr/>
          <p:nvPr/>
        </p:nvSpPr>
        <p:spPr>
          <a:xfrm>
            <a:off x="495300" y="2400300"/>
            <a:ext cx="34381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눈의 피로를 줄이고 사용 편의를 높여요</a:t>
            </a:r>
            <a:endParaRPr lang="en-US" sz="1050" dirty="0"/>
          </a:p>
        </p:txBody>
      </p:sp>
      <p:sp>
        <p:nvSpPr>
          <p:cNvPr id="25" name="Text 5"/>
          <p:cNvSpPr/>
          <p:nvPr/>
        </p:nvSpPr>
        <p:spPr>
          <a:xfrm>
            <a:off x="4427190" y="1752600"/>
            <a:ext cx="20402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사이드바 &amp; 패널 토글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3969990" y="2209800"/>
            <a:ext cx="28650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멤버 패널/스레드 패널 토글로</a:t>
            </a:r>
            <a:endParaRPr lang="en-US" sz="1050" dirty="0"/>
          </a:p>
        </p:txBody>
      </p:sp>
      <p:sp>
        <p:nvSpPr>
          <p:cNvPr id="27" name="Text 7"/>
          <p:cNvSpPr/>
          <p:nvPr/>
        </p:nvSpPr>
        <p:spPr>
          <a:xfrm>
            <a:off x="3969990" y="2400300"/>
            <a:ext cx="34381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화면을 효율적으로 활용할 수 있어요</a:t>
            </a:r>
            <a:endParaRPr lang="en-US" sz="1050" dirty="0"/>
          </a:p>
        </p:txBody>
      </p:sp>
      <p:sp>
        <p:nvSpPr>
          <p:cNvPr id="28" name="Text 8"/>
          <p:cNvSpPr/>
          <p:nvPr/>
        </p:nvSpPr>
        <p:spPr>
          <a:xfrm>
            <a:off x="933450" y="3276600"/>
            <a:ext cx="18345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토스트 알림 &amp; 모달</a:t>
            </a:r>
            <a:endParaRPr lang="en-US" sz="1350" dirty="0"/>
          </a:p>
        </p:txBody>
      </p:sp>
      <p:sp>
        <p:nvSpPr>
          <p:cNvPr id="29" name="Text 9"/>
          <p:cNvSpPr/>
          <p:nvPr/>
        </p:nvSpPr>
        <p:spPr>
          <a:xfrm>
            <a:off x="495300" y="3733800"/>
            <a:ext cx="28650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비동기 알림과 중요 정보는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495300" y="3924300"/>
            <a:ext cx="34381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-modal로 효과적으로 전달되어요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4455765" y="3276600"/>
            <a:ext cx="23379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Electron 데스크톱 연동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3969990" y="3733800"/>
            <a:ext cx="28650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최소화/최대화/닫기 컨트롤,</a:t>
            </a:r>
            <a:endParaRPr lang="en-US" sz="1050" dirty="0"/>
          </a:p>
        </p:txBody>
      </p:sp>
      <p:sp>
        <p:nvSpPr>
          <p:cNvPr id="33" name="Text 13"/>
          <p:cNvSpPr/>
          <p:nvPr/>
        </p:nvSpPr>
        <p:spPr>
          <a:xfrm>
            <a:off x="3969990" y="3924300"/>
            <a:ext cx="28650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트레이 아이콘, 푸시 알림 지원</a:t>
            </a:r>
            <a:endParaRPr lang="en-US" sz="1050" dirty="0"/>
          </a:p>
        </p:txBody>
      </p:sp>
      <p:sp>
        <p:nvSpPr>
          <p:cNvPr id="34" name="Text 14"/>
          <p:cNvSpPr/>
          <p:nvPr/>
        </p:nvSpPr>
        <p:spPr>
          <a:xfrm>
            <a:off x="7368480" y="4382244"/>
            <a:ext cx="44042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데스크톱 알림 시스템</a:t>
            </a:r>
            <a:endParaRPr lang="en-US" sz="1050" dirty="0"/>
          </a:p>
        </p:txBody>
      </p:sp>
      <p:sp>
        <p:nvSpPr>
          <p:cNvPr id="35" name="Text 15"/>
          <p:cNvSpPr/>
          <p:nvPr/>
        </p:nvSpPr>
        <p:spPr>
          <a:xfrm>
            <a:off x="7406580" y="5068044"/>
            <a:ext cx="432807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Electron 기반으로 데스크톱 환경과 자연스럽게 통합되어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실제 사용감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고려한 디자인입니다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85900"/>
            <a:ext cx="4521101" cy="723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657350"/>
            <a:ext cx="3048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621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438400"/>
            <a:ext cx="4521101" cy="723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60985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71462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390900"/>
            <a:ext cx="4521101" cy="723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562350"/>
            <a:ext cx="3429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667125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1299" y="1485900"/>
            <a:ext cx="4521101" cy="723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3699" y="1657350"/>
            <a:ext cx="3048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9899" y="176212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61299" y="2438400"/>
            <a:ext cx="4521101" cy="723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13699" y="2609850"/>
            <a:ext cx="32385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9899" y="2714625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1299" y="3390900"/>
            <a:ext cx="4521101" cy="723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3699" y="3562350"/>
            <a:ext cx="304800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9899" y="366712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70025" y="4943475"/>
            <a:ext cx="9651950" cy="1028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22425" y="5095875"/>
            <a:ext cx="4559201" cy="7239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74825" y="5267325"/>
            <a:ext cx="285750" cy="3810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51025" y="537210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10226" y="5095875"/>
            <a:ext cx="4559350" cy="7239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62626" y="5267325"/>
            <a:ext cx="304800" cy="3810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38826" y="53721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11488" y="6543675"/>
            <a:ext cx="1143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데모 시나리오: 장애 대응 상황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 팀 업무 워크플로우로 보는 Work Messenger 기능 시연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1181100" y="1638300"/>
            <a:ext cx="2348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장애 이슈 공유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1181100" y="1866900"/>
            <a:ext cx="28178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서버/채널에 장애 내용과 메시지를 게시</a:t>
            </a:r>
            <a:endParaRPr lang="en-US" sz="1050" dirty="0"/>
          </a:p>
        </p:txBody>
      </p:sp>
      <p:sp>
        <p:nvSpPr>
          <p:cNvPr id="35" name="Text 4"/>
          <p:cNvSpPr/>
          <p:nvPr/>
        </p:nvSpPr>
        <p:spPr>
          <a:xfrm>
            <a:off x="1181100" y="2590800"/>
            <a:ext cx="2345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로그 파일 첨부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1181100" y="2819400"/>
            <a:ext cx="28148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관련 로그 파일을 채팅에 첨부하여 공유</a:t>
            </a:r>
            <a:endParaRPr lang="en-US" sz="1050" dirty="0"/>
          </a:p>
        </p:txBody>
      </p:sp>
      <p:sp>
        <p:nvSpPr>
          <p:cNvPr id="37" name="Text 6"/>
          <p:cNvSpPr/>
          <p:nvPr/>
        </p:nvSpPr>
        <p:spPr>
          <a:xfrm>
            <a:off x="1219200" y="3543300"/>
            <a:ext cx="30546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스레드로 원인 토론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1219200" y="3771900"/>
            <a:ext cx="36656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각각의 로그에 대한 추정 원인을 스레드로 분리讨论</a:t>
            </a:r>
            <a:endParaRPr lang="en-US" sz="1050" dirty="0"/>
          </a:p>
        </p:txBody>
      </p:sp>
      <p:sp>
        <p:nvSpPr>
          <p:cNvPr id="39" name="Text 8"/>
          <p:cNvSpPr/>
          <p:nvPr/>
        </p:nvSpPr>
        <p:spPr>
          <a:xfrm>
            <a:off x="7632799" y="1638300"/>
            <a:ext cx="20258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리액션으로 동의 표시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7632799" y="1866900"/>
            <a:ext cx="24310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"이 의견 동의"를 리액션으로 표현</a:t>
            </a:r>
            <a:endParaRPr lang="en-US" sz="1050" dirty="0"/>
          </a:p>
        </p:txBody>
      </p:sp>
      <p:sp>
        <p:nvSpPr>
          <p:cNvPr id="41" name="Text 10"/>
          <p:cNvSpPr/>
          <p:nvPr/>
        </p:nvSpPr>
        <p:spPr>
          <a:xfrm>
            <a:off x="7651849" y="2590800"/>
            <a:ext cx="30255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음성/화상 통화 + 화면 공유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7651849" y="2819400"/>
            <a:ext cx="302555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로그를 함께 확인하기 위해 화상 회의 시작</a:t>
            </a:r>
            <a:endParaRPr lang="en-US" sz="1050" dirty="0"/>
          </a:p>
        </p:txBody>
      </p:sp>
      <p:sp>
        <p:nvSpPr>
          <p:cNvPr id="43" name="Text 12"/>
          <p:cNvSpPr/>
          <p:nvPr/>
        </p:nvSpPr>
        <p:spPr>
          <a:xfrm>
            <a:off x="7632799" y="3543300"/>
            <a:ext cx="3083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화이트보드로 간단 다이어그램</a:t>
            </a:r>
            <a:endParaRPr lang="en-US" sz="1200" dirty="0"/>
          </a:p>
        </p:txBody>
      </p:sp>
      <p:sp>
        <p:nvSpPr>
          <p:cNvPr id="44" name="Text 13"/>
          <p:cNvSpPr/>
          <p:nvPr/>
        </p:nvSpPr>
        <p:spPr>
          <a:xfrm>
            <a:off x="7632799" y="3771900"/>
            <a:ext cx="308395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원인과 해결책을 화이트보드에 간단히 그림</a:t>
            </a:r>
            <a:endParaRPr lang="en-US" sz="1050" dirty="0"/>
          </a:p>
        </p:txBody>
      </p:sp>
      <p:sp>
        <p:nvSpPr>
          <p:cNvPr id="45" name="Text 14"/>
          <p:cNvSpPr/>
          <p:nvPr/>
        </p:nvSpPr>
        <p:spPr>
          <a:xfrm>
            <a:off x="1974875" y="5248275"/>
            <a:ext cx="35874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/remind로 회고 미팅 생성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1974875" y="5476875"/>
            <a:ext cx="35874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회의 끝나고 "내일 10시 회고 미팅" 리마인더 생성</a:t>
            </a:r>
            <a:endParaRPr lang="en-US" sz="1050" dirty="0"/>
          </a:p>
        </p:txBody>
      </p:sp>
      <p:sp>
        <p:nvSpPr>
          <p:cNvPr id="47" name="Text 16"/>
          <p:cNvSpPr/>
          <p:nvPr/>
        </p:nvSpPr>
        <p:spPr>
          <a:xfrm>
            <a:off x="6781726" y="5248275"/>
            <a:ext cx="35056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/summarize로 채널 요약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6781726" y="5476875"/>
            <a:ext cx="350561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장문의 채팅을 한 번에 정리하여 회의록처럼 활용</a:t>
            </a:r>
            <a:endParaRPr lang="en-US" sz="1050" dirty="0"/>
          </a:p>
        </p:txBody>
      </p:sp>
      <p:sp>
        <p:nvSpPr>
          <p:cNvPr id="49" name="Text 18"/>
          <p:cNvSpPr/>
          <p:nvPr/>
        </p:nvSpPr>
        <p:spPr>
          <a:xfrm>
            <a:off x="457200" y="6515100"/>
            <a:ext cx="1127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Work Messenger를 활용한 IT 팀의 장애 대응 워크플로우 완성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19550"/>
            <a:ext cx="91440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01955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40195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40195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171700"/>
            <a:ext cx="3555950" cy="2781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609850"/>
            <a:ext cx="400050" cy="533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72415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950" y="2171700"/>
            <a:ext cx="3555950" cy="2781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750" y="2476500"/>
            <a:ext cx="457200" cy="533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7050" y="25908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8701" y="2171700"/>
            <a:ext cx="3556099" cy="2781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3501" y="2476500"/>
            <a:ext cx="457200" cy="533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97801" y="259080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5334000"/>
            <a:ext cx="11277600" cy="533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2061" y="5514975"/>
            <a:ext cx="114300" cy="1524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개선 및 개발하면 좋을 기능 (Future Improvements)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현재 프로토타입 기반 상용화 수준으로 발전시키기 위한 기능 추가 제안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314450" y="2476500"/>
            <a:ext cx="23939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회의록 요약 및 업무 자동화 (Advanced AI Features)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762000" y="3429000"/>
            <a:ext cx="44309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현황: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1207443" y="3429000"/>
            <a:ext cx="250090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Gemini API 연동 테스트와 RAG 기반의 문맥 검색 기능 구현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762000" y="3962400"/>
            <a:ext cx="23604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개선: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1074241" y="3962400"/>
            <a:ext cx="263410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화상 회의 음성을 텍스트로 변환(STT), 회의 종료 후 핵심 내용 요약 및 할 일(To-Do) 자동 추출/등록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5232350" y="2476500"/>
            <a:ext cx="2336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DM(다이렉트 메시지) 기능 고도화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4622750" y="3162300"/>
            <a:ext cx="3327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현황: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5031730" y="3162300"/>
            <a:ext cx="253737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ServerManager.js 코드상 DM 목록 로드 부분이 TODO로 남아있음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4622750" y="3695700"/>
            <a:ext cx="29185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개선: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4990802" y="3695700"/>
            <a:ext cx="25782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1:1 대화 및 그룹 DM 생성, 이전 대화 불러오기, 읽음 처리 동기화 등 완벽 구현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9093101" y="2476500"/>
            <a:ext cx="233689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엔진 최적화 및 성능 개선</a:t>
            </a:r>
            <a:endParaRPr lang="en-US" sz="1500" dirty="0"/>
          </a:p>
        </p:txBody>
      </p:sp>
      <p:sp>
        <p:nvSpPr>
          <p:cNvPr id="32" name="Text 13"/>
          <p:cNvSpPr/>
          <p:nvPr/>
        </p:nvSpPr>
        <p:spPr>
          <a:xfrm>
            <a:off x="8483501" y="3162300"/>
            <a:ext cx="55310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현황: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9020621" y="3162300"/>
            <a:ext cx="240937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메시지 검색은 정규식이나 단순 필터링 사용 중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8483501" y="3695700"/>
            <a:ext cx="24080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개선: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8800505" y="3695700"/>
            <a:ext cx="262949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MongoDB의 텍스트 인덱스 적용 또는 전문 검색 엔진(Elasticsearch) 도입으로 검색 성능 최적화</a:t>
            </a:r>
            <a:endParaRPr lang="en-US" sz="1200" dirty="0"/>
          </a:p>
        </p:txBody>
      </p:sp>
      <p:sp>
        <p:nvSpPr>
          <p:cNvPr id="36" name="Text 17"/>
          <p:cNvSpPr/>
          <p:nvPr/>
        </p:nvSpPr>
        <p:spPr>
          <a:xfrm>
            <a:off x="-487680" y="5486400"/>
            <a:ext cx="13167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Work Messenger는 지속적으로 기술 혁신과 사용자 피드백을 반영하여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더 나은 협업 환경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제공할 것입니다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19350"/>
            <a:ext cx="3555950" cy="2286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24150"/>
            <a:ext cx="457200" cy="533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8384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950" y="2419350"/>
            <a:ext cx="3555950" cy="2286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750" y="2724150"/>
            <a:ext cx="457200" cy="533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050" y="28384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8701" y="2419350"/>
            <a:ext cx="3556099" cy="2286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3501" y="2724150"/>
            <a:ext cx="457200" cy="533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7801" y="28384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086350"/>
            <a:ext cx="11277600" cy="533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0993" y="5267325"/>
            <a:ext cx="152400" cy="1524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현재 IT 팀이 겪는 문제들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슬랙, 디스코드 등 기존 도구들의 한계점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1371600" y="2857500"/>
            <a:ext cx="17595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툴이 너무 많아서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762000" y="3409950"/>
            <a:ext cx="2946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채팅 / 회의 / 캘린더 / 노션 / 화이트보드 따로 사용해야 해서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762000" y="3943350"/>
            <a:ext cx="2946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컨텍스트 스위칭이 심하고 생산성이 떨어져요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5232350" y="2857500"/>
            <a:ext cx="9940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폭탄</a:t>
            </a:r>
            <a:endParaRPr lang="en-US" sz="1500" dirty="0"/>
          </a:p>
        </p:txBody>
      </p:sp>
      <p:sp>
        <p:nvSpPr>
          <p:cNvPr id="21" name="Text 6"/>
          <p:cNvSpPr/>
          <p:nvPr/>
        </p:nvSpPr>
        <p:spPr>
          <a:xfrm>
            <a:off x="4622750" y="3409950"/>
            <a:ext cx="3535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여러 채널에 동시에 알림이 오고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4622750" y="3714750"/>
            <a:ext cx="2946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중요한 메시기가 계속 묻혀서 놓치는 일이 많아요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9093101" y="2857500"/>
            <a:ext cx="15309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회의 정리 미흡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8483501" y="3409950"/>
            <a:ext cx="35357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회의가 끝나도 정리가 안 되어서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8483501" y="3714750"/>
            <a:ext cx="294649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"누가 뭐 하기로 했지?" 항상 다시 물어봐야 해요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609600" y="523875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IT팀이 실제로 겪는 불편함: 협업 도구들이 너무 많고, 정보가 산재되어서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업무 효율이 저하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되고 있어요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62150"/>
            <a:ext cx="3657600" cy="3276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19075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538" y="2381250"/>
            <a:ext cx="390525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6766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2481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5910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1962150"/>
            <a:ext cx="3657600" cy="3276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2190750"/>
            <a:ext cx="762000" cy="762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4550" y="238125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0" y="36766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5800" y="42481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48196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1962150"/>
            <a:ext cx="3657600" cy="3276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01200" y="2190750"/>
            <a:ext cx="762000" cy="762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67888" y="2381250"/>
            <a:ext cx="428625" cy="381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36766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0" y="40195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0" y="43624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5543550"/>
            <a:ext cx="11430000" cy="533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55912" y="5724525"/>
            <a:ext cx="1143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우리의 해결 방향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Work Messenger의 핵심 컨셉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609600" y="318135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하나의 공간</a:t>
            </a:r>
            <a:endParaRPr lang="en-US" sz="1800" dirty="0"/>
          </a:p>
        </p:txBody>
      </p:sp>
      <p:sp>
        <p:nvSpPr>
          <p:cNvPr id="27" name="Text 3"/>
          <p:cNvSpPr/>
          <p:nvPr/>
        </p:nvSpPr>
        <p:spPr>
          <a:xfrm>
            <a:off x="838200" y="3638550"/>
            <a:ext cx="2971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채팅, 통화, 화이트보드, 캘린더, 리마인더까지 한 곳에서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838200" y="4210050"/>
            <a:ext cx="33414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툴이산재지지 않게 통합 인터페이스 제공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838200" y="4552950"/>
            <a:ext cx="33997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컨텍스트 스위칭 최소화로 업무 효율 향상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4495800" y="318135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집중 유지</a:t>
            </a:r>
            <a:endParaRPr lang="en-US" sz="1800" dirty="0"/>
          </a:p>
        </p:txBody>
      </p:sp>
      <p:sp>
        <p:nvSpPr>
          <p:cNvPr id="31" name="Text 7"/>
          <p:cNvSpPr/>
          <p:nvPr/>
        </p:nvSpPr>
        <p:spPr>
          <a:xfrm>
            <a:off x="4724400" y="3638550"/>
            <a:ext cx="2971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북마크, 검색, 알림·리마인더로 중요 정보 관리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4724400" y="4210050"/>
            <a:ext cx="2971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읽음/타이핑 상태 표시로 커뮤니케이션 향상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4724400" y="4781550"/>
            <a:ext cx="30085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DM direct access로 빠른 협업 가능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8382000" y="3181350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+ 자동화</a:t>
            </a:r>
            <a:endParaRPr lang="en-US" sz="1800" dirty="0"/>
          </a:p>
        </p:txBody>
      </p:sp>
      <p:sp>
        <p:nvSpPr>
          <p:cNvPr id="35" name="Text 11"/>
          <p:cNvSpPr/>
          <p:nvPr/>
        </p:nvSpPr>
        <p:spPr>
          <a:xfrm>
            <a:off x="8610600" y="3638550"/>
            <a:ext cx="33330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채널 요약, 스레드 요약으로 긴 대화 정리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8610600" y="3981450"/>
            <a:ext cx="26099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슬래시 명령어로 빠른 작업 처리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8610600" y="4324350"/>
            <a:ext cx="32168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리마인더 자동 설정으로 업무 잊지 않기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-579120" y="5695950"/>
            <a:ext cx="13350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Work Messenger는 "실시간 통신 + AI + 데스크톱 알림까지 한 번에 묶었다"로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IT팀의 업무 효율을 극대화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합니다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019550"/>
            <a:ext cx="5791200" cy="1066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171950"/>
            <a:ext cx="371475" cy="419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248150"/>
            <a:ext cx="219075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667250"/>
            <a:ext cx="873919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2919" y="4667250"/>
            <a:ext cx="1048643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762" y="4667250"/>
            <a:ext cx="1277392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354" y="4667250"/>
            <a:ext cx="1049536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1310" y="4019550"/>
            <a:ext cx="6949380" cy="1752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3710" y="4171950"/>
            <a:ext cx="342900" cy="419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9910" y="42481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3710" y="5010150"/>
            <a:ext cx="500360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0270" y="5010150"/>
            <a:ext cx="68892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5395" y="5010150"/>
            <a:ext cx="794593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86189" y="5010150"/>
            <a:ext cx="866180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73710" y="5353050"/>
            <a:ext cx="1016794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2200" y="5010150"/>
            <a:ext cx="751731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0131" y="5010150"/>
            <a:ext cx="574477" cy="266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50807" y="5010150"/>
            <a:ext cx="982712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2200" y="5353050"/>
            <a:ext cx="1575941" cy="266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24341" y="5353050"/>
            <a:ext cx="1024682" cy="2667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2600" y="1657350"/>
            <a:ext cx="2895600" cy="1447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05000" y="1809750"/>
            <a:ext cx="323850" cy="4191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81200" y="1885950"/>
            <a:ext cx="171450" cy="2667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05000" y="2324100"/>
            <a:ext cx="1143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05000" y="2552700"/>
            <a:ext cx="1143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05000" y="2781300"/>
            <a:ext cx="11430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43800" y="1657350"/>
            <a:ext cx="2895600" cy="14478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96200" y="1809750"/>
            <a:ext cx="295275" cy="4191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72400" y="1885950"/>
            <a:ext cx="142875" cy="2667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696200" y="2324100"/>
            <a:ext cx="114300" cy="152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696200" y="2552700"/>
            <a:ext cx="114300" cy="1524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62000" y="3486150"/>
            <a:ext cx="10668000" cy="5334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089350" y="3667125"/>
            <a:ext cx="152400" cy="152400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아키텍처</a:t>
            </a:r>
            <a:endParaRPr lang="en-US" sz="2700" dirty="0"/>
          </a:p>
        </p:txBody>
      </p:sp>
      <p:sp>
        <p:nvSpPr>
          <p:cNvPr id="38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Electron 클라이언트부터 Backend, DB까지 전체 시스템 구조와 기술 스택</a:t>
            </a:r>
            <a:endParaRPr lang="en-US" sz="1500" dirty="0"/>
          </a:p>
        </p:txBody>
      </p:sp>
      <p:sp>
        <p:nvSpPr>
          <p:cNvPr id="39" name="Text 2"/>
          <p:cNvSpPr/>
          <p:nvPr/>
        </p:nvSpPr>
        <p:spPr>
          <a:xfrm>
            <a:off x="3838575" y="4248150"/>
            <a:ext cx="228957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Electron 클라이언트</a:t>
            </a:r>
            <a:endParaRPr lang="en-US" sz="1500" dirty="0"/>
          </a:p>
        </p:txBody>
      </p:sp>
      <p:sp>
        <p:nvSpPr>
          <p:cNvPr id="40" name="Text 3"/>
          <p:cNvSpPr/>
          <p:nvPr/>
        </p:nvSpPr>
        <p:spPr>
          <a:xfrm>
            <a:off x="3429000" y="4667250"/>
            <a:ext cx="10487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UIManager</a:t>
            </a:r>
            <a:endParaRPr lang="en-US" sz="1050" dirty="0"/>
          </a:p>
        </p:txBody>
      </p:sp>
      <p:sp>
        <p:nvSpPr>
          <p:cNvPr id="41" name="Text 4"/>
          <p:cNvSpPr/>
          <p:nvPr/>
        </p:nvSpPr>
        <p:spPr>
          <a:xfrm>
            <a:off x="4379119" y="4667250"/>
            <a:ext cx="125837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ChatManager</a:t>
            </a:r>
            <a:endParaRPr lang="en-US" sz="1050" dirty="0"/>
          </a:p>
        </p:txBody>
      </p:sp>
      <p:sp>
        <p:nvSpPr>
          <p:cNvPr id="42" name="Text 5"/>
          <p:cNvSpPr/>
          <p:nvPr/>
        </p:nvSpPr>
        <p:spPr>
          <a:xfrm>
            <a:off x="5503962" y="4667250"/>
            <a:ext cx="15328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WebRTCManager</a:t>
            </a:r>
            <a:endParaRPr lang="en-US" sz="1050" dirty="0"/>
          </a:p>
        </p:txBody>
      </p:sp>
      <p:sp>
        <p:nvSpPr>
          <p:cNvPr id="43" name="Text 6"/>
          <p:cNvSpPr/>
          <p:nvPr/>
        </p:nvSpPr>
        <p:spPr>
          <a:xfrm>
            <a:off x="6857554" y="4667250"/>
            <a:ext cx="12594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AuthManager</a:t>
            </a:r>
            <a:endParaRPr lang="en-US" sz="1050" dirty="0"/>
          </a:p>
        </p:txBody>
      </p:sp>
      <p:sp>
        <p:nvSpPr>
          <p:cNvPr id="44" name="Text 7"/>
          <p:cNvSpPr/>
          <p:nvPr/>
        </p:nvSpPr>
        <p:spPr>
          <a:xfrm>
            <a:off x="3230910" y="4248150"/>
            <a:ext cx="63329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 (FastAPI + Socket.IO + WebRTC 시그널링)</a:t>
            </a:r>
            <a:endParaRPr lang="en-US" sz="1500" dirty="0"/>
          </a:p>
        </p:txBody>
      </p:sp>
      <p:sp>
        <p:nvSpPr>
          <p:cNvPr id="45" name="Text 8"/>
          <p:cNvSpPr/>
          <p:nvPr/>
        </p:nvSpPr>
        <p:spPr>
          <a:xfrm>
            <a:off x="2773710" y="4705350"/>
            <a:ext cx="32460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 API</a:t>
            </a:r>
            <a:endParaRPr lang="en-US" sz="1200" dirty="0"/>
          </a:p>
        </p:txBody>
      </p:sp>
      <p:sp>
        <p:nvSpPr>
          <p:cNvPr id="46" name="Text 9"/>
          <p:cNvSpPr/>
          <p:nvPr/>
        </p:nvSpPr>
        <p:spPr>
          <a:xfrm>
            <a:off x="2849910" y="5010150"/>
            <a:ext cx="6004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/auth</a:t>
            </a:r>
            <a:endParaRPr lang="en-US" sz="1050" dirty="0"/>
          </a:p>
        </p:txBody>
      </p:sp>
      <p:sp>
        <p:nvSpPr>
          <p:cNvPr id="47" name="Text 10"/>
          <p:cNvSpPr/>
          <p:nvPr/>
        </p:nvSpPr>
        <p:spPr>
          <a:xfrm>
            <a:off x="3426470" y="5010150"/>
            <a:ext cx="8267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/servers</a:t>
            </a:r>
            <a:endParaRPr lang="en-US" sz="1050" dirty="0"/>
          </a:p>
        </p:txBody>
      </p:sp>
      <p:sp>
        <p:nvSpPr>
          <p:cNvPr id="48" name="Text 11"/>
          <p:cNvSpPr/>
          <p:nvPr/>
        </p:nvSpPr>
        <p:spPr>
          <a:xfrm>
            <a:off x="4191595" y="5010150"/>
            <a:ext cx="9535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/channels</a:t>
            </a:r>
            <a:endParaRPr lang="en-US" sz="1050" dirty="0"/>
          </a:p>
        </p:txBody>
      </p:sp>
      <p:sp>
        <p:nvSpPr>
          <p:cNvPr id="49" name="Text 12"/>
          <p:cNvSpPr/>
          <p:nvPr/>
        </p:nvSpPr>
        <p:spPr>
          <a:xfrm>
            <a:off x="5062389" y="5010150"/>
            <a:ext cx="10394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/messages</a:t>
            </a:r>
            <a:endParaRPr lang="en-US" sz="1050" dirty="0"/>
          </a:p>
        </p:txBody>
      </p:sp>
      <p:sp>
        <p:nvSpPr>
          <p:cNvPr id="50" name="Text 13"/>
          <p:cNvSpPr/>
          <p:nvPr/>
        </p:nvSpPr>
        <p:spPr>
          <a:xfrm>
            <a:off x="2849910" y="5353050"/>
            <a:ext cx="1220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/notifications</a:t>
            </a:r>
            <a:endParaRPr lang="en-US" sz="1050" dirty="0"/>
          </a:p>
        </p:txBody>
      </p:sp>
      <p:sp>
        <p:nvSpPr>
          <p:cNvPr id="51" name="Text 14"/>
          <p:cNvSpPr/>
          <p:nvPr/>
        </p:nvSpPr>
        <p:spPr>
          <a:xfrm>
            <a:off x="6172200" y="4705350"/>
            <a:ext cx="32460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Socket</a:t>
            </a:r>
            <a:endParaRPr lang="en-US" sz="1200" dirty="0"/>
          </a:p>
        </p:txBody>
      </p:sp>
      <p:sp>
        <p:nvSpPr>
          <p:cNvPr id="52" name="Text 15"/>
          <p:cNvSpPr/>
          <p:nvPr/>
        </p:nvSpPr>
        <p:spPr>
          <a:xfrm>
            <a:off x="6248400" y="5010150"/>
            <a:ext cx="9020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</a:t>
            </a:r>
            <a:endParaRPr lang="en-US" sz="1050" dirty="0"/>
          </a:p>
        </p:txBody>
      </p:sp>
      <p:sp>
        <p:nvSpPr>
          <p:cNvPr id="53" name="Text 16"/>
          <p:cNvSpPr/>
          <p:nvPr/>
        </p:nvSpPr>
        <p:spPr>
          <a:xfrm>
            <a:off x="7076331" y="5010150"/>
            <a:ext cx="68937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typing</a:t>
            </a:r>
            <a:endParaRPr lang="en-US" sz="1050" dirty="0"/>
          </a:p>
        </p:txBody>
      </p:sp>
      <p:sp>
        <p:nvSpPr>
          <p:cNvPr id="54" name="Text 17"/>
          <p:cNvSpPr/>
          <p:nvPr/>
        </p:nvSpPr>
        <p:spPr>
          <a:xfrm>
            <a:off x="7727007" y="5010150"/>
            <a:ext cx="11792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read_receipt</a:t>
            </a:r>
            <a:endParaRPr lang="en-US" sz="1050" dirty="0"/>
          </a:p>
        </p:txBody>
      </p:sp>
      <p:sp>
        <p:nvSpPr>
          <p:cNvPr id="55" name="Text 18"/>
          <p:cNvSpPr/>
          <p:nvPr/>
        </p:nvSpPr>
        <p:spPr>
          <a:xfrm>
            <a:off x="6248400" y="5353050"/>
            <a:ext cx="18911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reminder_notification</a:t>
            </a:r>
            <a:endParaRPr lang="en-US" sz="1050" dirty="0"/>
          </a:p>
        </p:txBody>
      </p:sp>
      <p:sp>
        <p:nvSpPr>
          <p:cNvPr id="56" name="Text 19"/>
          <p:cNvSpPr/>
          <p:nvPr/>
        </p:nvSpPr>
        <p:spPr>
          <a:xfrm>
            <a:off x="7900541" y="5353050"/>
            <a:ext cx="12296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call signaling</a:t>
            </a:r>
            <a:endParaRPr lang="en-US" sz="1050" dirty="0"/>
          </a:p>
        </p:txBody>
      </p:sp>
      <p:sp>
        <p:nvSpPr>
          <p:cNvPr id="57" name="Text 20"/>
          <p:cNvSpPr/>
          <p:nvPr/>
        </p:nvSpPr>
        <p:spPr>
          <a:xfrm>
            <a:off x="2343150" y="1885950"/>
            <a:ext cx="16961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(MongoDB)</a:t>
            </a:r>
            <a:endParaRPr lang="en-US" sz="1350" dirty="0"/>
          </a:p>
        </p:txBody>
      </p:sp>
      <p:sp>
        <p:nvSpPr>
          <p:cNvPr id="58" name="Text 21"/>
          <p:cNvSpPr/>
          <p:nvPr/>
        </p:nvSpPr>
        <p:spPr>
          <a:xfrm>
            <a:off x="1905000" y="2305050"/>
            <a:ext cx="33375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문서 지향 NoSQL 데이터베이스</a:t>
            </a:r>
            <a:endParaRPr lang="en-US" sz="1050" dirty="0"/>
          </a:p>
        </p:txBody>
      </p:sp>
      <p:sp>
        <p:nvSpPr>
          <p:cNvPr id="59" name="Text 22"/>
          <p:cNvSpPr/>
          <p:nvPr/>
        </p:nvSpPr>
        <p:spPr>
          <a:xfrm>
            <a:off x="1905000" y="2533650"/>
            <a:ext cx="2781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메시지 및 사용자 데이터 저장</a:t>
            </a:r>
            <a:endParaRPr lang="en-US" sz="1050" dirty="0"/>
          </a:p>
        </p:txBody>
      </p:sp>
      <p:sp>
        <p:nvSpPr>
          <p:cNvPr id="60" name="Text 23"/>
          <p:cNvSpPr/>
          <p:nvPr/>
        </p:nvSpPr>
        <p:spPr>
          <a:xfrm>
            <a:off x="1905000" y="2762250"/>
            <a:ext cx="2781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통신에 최적화된 구조</a:t>
            </a:r>
            <a:endParaRPr lang="en-US" sz="1050" dirty="0"/>
          </a:p>
        </p:txBody>
      </p:sp>
      <p:sp>
        <p:nvSpPr>
          <p:cNvPr id="61" name="Text 24"/>
          <p:cNvSpPr/>
          <p:nvPr/>
        </p:nvSpPr>
        <p:spPr>
          <a:xfrm>
            <a:off x="8105775" y="1885950"/>
            <a:ext cx="8947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외부 연동</a:t>
            </a:r>
            <a:endParaRPr lang="en-US" sz="1350" dirty="0"/>
          </a:p>
        </p:txBody>
      </p:sp>
      <p:sp>
        <p:nvSpPr>
          <p:cNvPr id="62" name="Text 25"/>
          <p:cNvSpPr/>
          <p:nvPr/>
        </p:nvSpPr>
        <p:spPr>
          <a:xfrm>
            <a:off x="7696200" y="2305050"/>
            <a:ext cx="33375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Gemini API (AI 서머리)</a:t>
            </a:r>
            <a:endParaRPr lang="en-US" sz="1050" dirty="0"/>
          </a:p>
        </p:txBody>
      </p:sp>
      <p:sp>
        <p:nvSpPr>
          <p:cNvPr id="63" name="Text 26"/>
          <p:cNvSpPr/>
          <p:nvPr/>
        </p:nvSpPr>
        <p:spPr>
          <a:xfrm>
            <a:off x="7696200" y="2533650"/>
            <a:ext cx="33375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Electron Notification</a:t>
            </a:r>
            <a:endParaRPr lang="en-US" sz="1050" dirty="0"/>
          </a:p>
        </p:txBody>
      </p:sp>
      <p:sp>
        <p:nvSpPr>
          <p:cNvPr id="64" name="Text 27"/>
          <p:cNvSpPr/>
          <p:nvPr/>
        </p:nvSpPr>
        <p:spPr>
          <a:xfrm>
            <a:off x="914400" y="3638550"/>
            <a:ext cx="10363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실시간 통신 + AI + 데스크톱 알림까지 한 번에 묶었다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38300"/>
            <a:ext cx="5486400" cy="1257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66900"/>
            <a:ext cx="533400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193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638300"/>
            <a:ext cx="5486400" cy="1257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1866900"/>
            <a:ext cx="533400" cy="609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20193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200400"/>
            <a:ext cx="5486400" cy="1257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429000"/>
            <a:ext cx="533400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5814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200400"/>
            <a:ext cx="5486400" cy="1257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429000"/>
            <a:ext cx="590550" cy="609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3581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762500"/>
            <a:ext cx="11277600" cy="533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68192" y="4943475"/>
            <a:ext cx="13335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안전한 협업을 위한 인증/보안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기업용 메신저에 필요한 보안 기능들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409700" y="1866900"/>
            <a:ext cx="34273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로그인/회원가입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409700" y="2209800"/>
            <a:ext cx="34273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안전한 인증 절차를 통해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409700" y="2438400"/>
            <a:ext cx="41128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organization 내에서의 사용자 관리를 지원합니다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7200900" y="1866900"/>
            <a:ext cx="293697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비밀번호 찾기/재설정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7200900" y="2209800"/>
            <a:ext cx="35243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보안 질문과 이메일 인증을 통해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7200900" y="2438400"/>
            <a:ext cx="35243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비밀번호를 안전하게 재설정할 수 있습니다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1409700" y="3429000"/>
            <a:ext cx="33830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2FA 설정/검증/비활성화</a:t>
            </a:r>
            <a:endParaRPr lang="en-US" sz="1500" dirty="0"/>
          </a:p>
        </p:txBody>
      </p:sp>
      <p:sp>
        <p:nvSpPr>
          <p:cNvPr id="27" name="Text 9"/>
          <p:cNvSpPr/>
          <p:nvPr/>
        </p:nvSpPr>
        <p:spPr>
          <a:xfrm>
            <a:off x="1409700" y="3771900"/>
            <a:ext cx="40596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추가 보안层로 QR 코드 인증기를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409700" y="4000500"/>
            <a:ext cx="40596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지원하여 company 내부 보안 라인을 강화합니다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7258050" y="3429000"/>
            <a:ext cx="25532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프로필 조회/수정</a:t>
            </a:r>
            <a:endParaRPr lang="en-US" sz="1500" dirty="0"/>
          </a:p>
        </p:txBody>
      </p:sp>
      <p:sp>
        <p:nvSpPr>
          <p:cNvPr id="30" name="Text 12"/>
          <p:cNvSpPr/>
          <p:nvPr/>
        </p:nvSpPr>
        <p:spPr>
          <a:xfrm>
            <a:off x="7258050" y="3771900"/>
            <a:ext cx="30639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조직 내에서 사람 정보를 명확히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7258050" y="4000500"/>
            <a:ext cx="30639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관리하여 협업 efficiency를 높입니다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609600" y="49149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메신저 내부에서 써도 될 수준의 기본 보안 라인을 맞췄습니다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485900"/>
            <a:ext cx="1295400" cy="838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1638300"/>
            <a:ext cx="457200" cy="533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450" y="17526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025" y="1895475"/>
            <a:ext cx="914400" cy="190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300" y="1485900"/>
            <a:ext cx="1295400" cy="838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700" y="1638300"/>
            <a:ext cx="457200" cy="533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17526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575" y="1895475"/>
            <a:ext cx="914400" cy="190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3850" y="1485900"/>
            <a:ext cx="1295400" cy="838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6250" y="1638300"/>
            <a:ext cx="457200" cy="533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0550" y="17526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2628900"/>
            <a:ext cx="3708350" cy="1981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2895600"/>
            <a:ext cx="190500" cy="190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32766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35814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38862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41910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41750" y="2628900"/>
            <a:ext cx="3708350" cy="1981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0350" y="2895600"/>
            <a:ext cx="219075" cy="1905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70350" y="32766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70350" y="35814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70350" y="38862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70350" y="41910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78701" y="2628900"/>
            <a:ext cx="3708499" cy="19812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07301" y="2895600"/>
            <a:ext cx="190500" cy="1905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407301" y="32766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07301" y="35814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07301" y="3886200"/>
            <a:ext cx="152400" cy="1524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07301" y="419100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4800" y="4838700"/>
            <a:ext cx="11582400" cy="533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895898" y="5019675"/>
            <a:ext cx="11430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대화의 단위: 메시지 → 스레드 → 리액션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협업의 핵심이 되는 채팅 기능들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3638550" y="1790700"/>
            <a:ext cx="548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메시지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6134100" y="1790700"/>
            <a:ext cx="548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스레드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8629650" y="1790700"/>
            <a:ext cx="548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리액션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800100" y="2857500"/>
            <a:ext cx="325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일반 메시지</a:t>
            </a:r>
            <a:endParaRPr lang="en-US" sz="1500" dirty="0"/>
          </a:p>
        </p:txBody>
      </p:sp>
      <p:sp>
        <p:nvSpPr>
          <p:cNvPr id="41" name="Text 6"/>
          <p:cNvSpPr/>
          <p:nvPr/>
        </p:nvSpPr>
        <p:spPr>
          <a:xfrm>
            <a:off x="762000" y="3238500"/>
            <a:ext cx="16444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전송/수정/삭제 기능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762000" y="3543300"/>
            <a:ext cx="12135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파일 첨부 가능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762000" y="3848100"/>
            <a:ext cx="12135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읽음 상태 표시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762000" y="4152900"/>
            <a:ext cx="9726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타이핑 표시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4765625" y="2857500"/>
            <a:ext cx="325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스레드/답글</a:t>
            </a:r>
            <a:endParaRPr lang="en-US" sz="1500" dirty="0"/>
          </a:p>
        </p:txBody>
      </p:sp>
      <p:sp>
        <p:nvSpPr>
          <p:cNvPr id="46" name="Text 11"/>
          <p:cNvSpPr/>
          <p:nvPr/>
        </p:nvSpPr>
        <p:spPr>
          <a:xfrm>
            <a:off x="4698950" y="3238500"/>
            <a:ext cx="26099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 메시지에서 파생된 논의 정리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4698950" y="3543300"/>
            <a:ext cx="21861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주제별로 분산된 대화 관리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4698950" y="3848100"/>
            <a:ext cx="21861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원본 메시지와 관련성 유지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4698950" y="4152900"/>
            <a:ext cx="20032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스레드별 알림 설정 가능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8674001" y="2857500"/>
            <a:ext cx="32512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리액션</a:t>
            </a:r>
            <a:endParaRPr lang="en-US" sz="1500" dirty="0"/>
          </a:p>
        </p:txBody>
      </p:sp>
      <p:sp>
        <p:nvSpPr>
          <p:cNvPr id="51" name="Text 16"/>
          <p:cNvSpPr/>
          <p:nvPr/>
        </p:nvSpPr>
        <p:spPr>
          <a:xfrm>
            <a:off x="8635901" y="3238500"/>
            <a:ext cx="1396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빠른 피드백 가능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8635901" y="3543300"/>
            <a:ext cx="7897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공감 표현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8635901" y="3848100"/>
            <a:ext cx="7897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투표 기능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8635901" y="4152900"/>
            <a:ext cx="12135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감정 상태 파악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457200" y="4991100"/>
            <a:ext cx="1127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IT팀 협업에 최적화된 메시지 → 스레드 → 리액션 흐름으로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소통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가능하게 해요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00300"/>
            <a:ext cx="2438400" cy="1943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628900"/>
            <a:ext cx="457200" cy="533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7432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3051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6099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3914775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5200" y="2400300"/>
            <a:ext cx="2438400" cy="2247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2628900"/>
            <a:ext cx="457200" cy="533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8100" y="27432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0" y="33051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0" y="36099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0" y="3914775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0" y="42195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2400300"/>
            <a:ext cx="2438400" cy="19431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2628900"/>
            <a:ext cx="428625" cy="533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1300" y="2743200"/>
            <a:ext cx="200025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33051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53200" y="36099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3914775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91600" y="2400300"/>
            <a:ext cx="2438400" cy="19431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20200" y="2628900"/>
            <a:ext cx="428625" cy="533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34500" y="2743200"/>
            <a:ext cx="200025" cy="3048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96400" y="3305175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96400" y="360997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96400" y="3914775"/>
            <a:ext cx="17145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19500" y="3276600"/>
            <a:ext cx="1143000" cy="190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24500" y="3276600"/>
            <a:ext cx="1143000" cy="1905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29500" y="3276600"/>
            <a:ext cx="1143000" cy="1905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35932" y="5105400"/>
            <a:ext cx="6320135" cy="533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88332" y="5286375"/>
            <a:ext cx="171450" cy="1524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조직 구조를 닮은 서버·채널 설계</a:t>
            </a:r>
            <a:endParaRPr lang="en-US" sz="2700" dirty="0"/>
          </a:p>
        </p:txBody>
      </p:sp>
      <p:sp>
        <p:nvSpPr>
          <p:cNvPr id="35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서버(워크스페이스) → 카테고리 → 채널 → DM 계층 구조</a:t>
            </a:r>
            <a:endParaRPr lang="en-US" sz="1500" dirty="0"/>
          </a:p>
        </p:txBody>
      </p:sp>
      <p:sp>
        <p:nvSpPr>
          <p:cNvPr id="36" name="Text 2"/>
          <p:cNvSpPr/>
          <p:nvPr/>
        </p:nvSpPr>
        <p:spPr>
          <a:xfrm>
            <a:off x="1562100" y="27622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endParaRPr lang="en-US" sz="1500" dirty="0"/>
          </a:p>
        </p:txBody>
      </p:sp>
      <p:sp>
        <p:nvSpPr>
          <p:cNvPr id="37" name="Text 3"/>
          <p:cNvSpPr/>
          <p:nvPr/>
        </p:nvSpPr>
        <p:spPr>
          <a:xfrm>
            <a:off x="1104900" y="32766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서버 목록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1104900" y="35814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서버 생성</a:t>
            </a:r>
            <a:endParaRPr lang="en-US" sz="1200" dirty="0"/>
          </a:p>
        </p:txBody>
      </p:sp>
      <p:sp>
        <p:nvSpPr>
          <p:cNvPr id="39" name="Text 5"/>
          <p:cNvSpPr/>
          <p:nvPr/>
        </p:nvSpPr>
        <p:spPr>
          <a:xfrm>
            <a:off x="1143000" y="38862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서버 멤버 관리</a:t>
            </a:r>
            <a:endParaRPr lang="en-US" sz="1200" dirty="0"/>
          </a:p>
        </p:txBody>
      </p:sp>
      <p:sp>
        <p:nvSpPr>
          <p:cNvPr id="40" name="Text 6"/>
          <p:cNvSpPr/>
          <p:nvPr/>
        </p:nvSpPr>
        <p:spPr>
          <a:xfrm>
            <a:off x="4305300" y="27622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카테고리</a:t>
            </a:r>
            <a:endParaRPr lang="en-US" sz="1500" dirty="0"/>
          </a:p>
        </p:txBody>
      </p:sp>
      <p:sp>
        <p:nvSpPr>
          <p:cNvPr id="41" name="Text 7"/>
          <p:cNvSpPr/>
          <p:nvPr/>
        </p:nvSpPr>
        <p:spPr>
          <a:xfrm>
            <a:off x="3848100" y="32766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🛠 개발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3848100" y="35814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📢 공지</a:t>
            </a:r>
            <a:endParaRPr lang="en-US" sz="1200" dirty="0"/>
          </a:p>
        </p:txBody>
      </p:sp>
      <p:sp>
        <p:nvSpPr>
          <p:cNvPr id="43" name="Text 9"/>
          <p:cNvSpPr/>
          <p:nvPr/>
        </p:nvSpPr>
        <p:spPr>
          <a:xfrm>
            <a:off x="3886200" y="38862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💬 잡담</a:t>
            </a:r>
            <a:endParaRPr lang="en-US" sz="1200" dirty="0"/>
          </a:p>
        </p:txBody>
      </p:sp>
      <p:sp>
        <p:nvSpPr>
          <p:cNvPr id="44" name="Text 10"/>
          <p:cNvSpPr/>
          <p:nvPr/>
        </p:nvSpPr>
        <p:spPr>
          <a:xfrm>
            <a:off x="3848100" y="41910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카테고리 생성</a:t>
            </a:r>
            <a:endParaRPr lang="en-US" sz="1200" dirty="0"/>
          </a:p>
        </p:txBody>
      </p:sp>
      <p:sp>
        <p:nvSpPr>
          <p:cNvPr id="45" name="Text 11"/>
          <p:cNvSpPr/>
          <p:nvPr/>
        </p:nvSpPr>
        <p:spPr>
          <a:xfrm>
            <a:off x="7019925" y="27622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채널</a:t>
            </a:r>
            <a:endParaRPr lang="en-US" sz="1500" dirty="0"/>
          </a:p>
        </p:txBody>
      </p:sp>
      <p:sp>
        <p:nvSpPr>
          <p:cNvPr id="46" name="Text 12"/>
          <p:cNvSpPr/>
          <p:nvPr/>
        </p:nvSpPr>
        <p:spPr>
          <a:xfrm>
            <a:off x="6591300" y="32766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채널 생성</a:t>
            </a:r>
            <a:endParaRPr lang="en-US" sz="1200" dirty="0"/>
          </a:p>
        </p:txBody>
      </p:sp>
      <p:sp>
        <p:nvSpPr>
          <p:cNvPr id="47" name="Text 13"/>
          <p:cNvSpPr/>
          <p:nvPr/>
        </p:nvSpPr>
        <p:spPr>
          <a:xfrm>
            <a:off x="6591300" y="35814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채널 이동</a:t>
            </a:r>
            <a:endParaRPr lang="en-US" sz="1200" dirty="0"/>
          </a:p>
        </p:txBody>
      </p:sp>
      <p:sp>
        <p:nvSpPr>
          <p:cNvPr id="48" name="Text 14"/>
          <p:cNvSpPr/>
          <p:nvPr/>
        </p:nvSpPr>
        <p:spPr>
          <a:xfrm>
            <a:off x="6629400" y="38862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채널 멤버 조회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9763125" y="2762250"/>
            <a:ext cx="41737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DM</a:t>
            </a:r>
            <a:endParaRPr lang="en-US" sz="1500" dirty="0"/>
          </a:p>
        </p:txBody>
      </p:sp>
      <p:sp>
        <p:nvSpPr>
          <p:cNvPr id="50" name="Text 16"/>
          <p:cNvSpPr/>
          <p:nvPr/>
        </p:nvSpPr>
        <p:spPr>
          <a:xfrm>
            <a:off x="9372600" y="32766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DM 목록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9334500" y="35814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DM 채팅</a:t>
            </a:r>
            <a:endParaRPr lang="en-US" sz="1200" dirty="0"/>
          </a:p>
        </p:txBody>
      </p:sp>
      <p:sp>
        <p:nvSpPr>
          <p:cNvPr id="52" name="Text 18"/>
          <p:cNvSpPr/>
          <p:nvPr/>
        </p:nvSpPr>
        <p:spPr>
          <a:xfrm>
            <a:off x="9353550" y="38862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화상 통화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2486799" y="5257800"/>
            <a:ext cx="72184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조직 구조를 닮은 설계로 인해 사용자는 익숙한 방식으로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메신저를 사용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있어요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62100"/>
            <a:ext cx="5562600" cy="1562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907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1905000"/>
            <a:ext cx="2476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1621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4288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6955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562100"/>
            <a:ext cx="5562600" cy="1562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7907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925" y="1905000"/>
            <a:ext cx="2476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0" y="21621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0" y="24288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0" y="26955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3429000"/>
            <a:ext cx="5562600" cy="1562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36576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813" y="3771900"/>
            <a:ext cx="219075" cy="3429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40290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1600" y="42957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1600" y="45624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3429000"/>
            <a:ext cx="5562600" cy="15621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36576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19875" y="3771900"/>
            <a:ext cx="285750" cy="3429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9000" y="402907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39000" y="429577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9000" y="456247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1000" y="5295900"/>
            <a:ext cx="11430000" cy="533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82058" y="5476875"/>
            <a:ext cx="1143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업무를 잊지 않게 도와주는 기능들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457200" y="6858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productivity features that help users not forget their work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1371600" y="1790700"/>
            <a:ext cx="214729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시스템</a:t>
            </a:r>
            <a:endParaRPr lang="en-US" sz="1500" dirty="0"/>
          </a:p>
        </p:txBody>
      </p:sp>
      <p:sp>
        <p:nvSpPr>
          <p:cNvPr id="33" name="Text 3"/>
          <p:cNvSpPr/>
          <p:nvPr/>
        </p:nvSpPr>
        <p:spPr>
          <a:xfrm>
            <a:off x="1409700" y="2133600"/>
            <a:ext cx="28053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알림 목록 및 멘션 모달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1409700" y="2400300"/>
            <a:ext cx="28053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알림 읽음 처리 / 전체 읽음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1409700" y="2667000"/>
            <a:ext cx="28053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중요 메시지 강조 및 필터링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7239000" y="1790700"/>
            <a:ext cx="2721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리마인더</a:t>
            </a:r>
            <a:endParaRPr lang="en-US" sz="1500" dirty="0"/>
          </a:p>
        </p:txBody>
      </p:sp>
      <p:sp>
        <p:nvSpPr>
          <p:cNvPr id="37" name="Text 7"/>
          <p:cNvSpPr/>
          <p:nvPr/>
        </p:nvSpPr>
        <p:spPr>
          <a:xfrm>
            <a:off x="7277100" y="2133600"/>
            <a:ext cx="3493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알림(Socket)으로 업무 TODO 생성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7277100" y="2400300"/>
            <a:ext cx="3493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메시지에서 바로 리마인더 설정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7277100" y="2667000"/>
            <a:ext cx="291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반복되는 일정 자동화</a:t>
            </a:r>
            <a:endParaRPr lang="en-US" sz="1200" dirty="0"/>
          </a:p>
        </p:txBody>
      </p:sp>
      <p:sp>
        <p:nvSpPr>
          <p:cNvPr id="40" name="Text 10"/>
          <p:cNvSpPr/>
          <p:nvPr/>
        </p:nvSpPr>
        <p:spPr>
          <a:xfrm>
            <a:off x="1371600" y="3657600"/>
            <a:ext cx="214729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북마크</a:t>
            </a:r>
            <a:endParaRPr lang="en-US" sz="1500" dirty="0"/>
          </a:p>
        </p:txBody>
      </p:sp>
      <p:sp>
        <p:nvSpPr>
          <p:cNvPr id="41" name="Text 11"/>
          <p:cNvSpPr/>
          <p:nvPr/>
        </p:nvSpPr>
        <p:spPr>
          <a:xfrm>
            <a:off x="1409700" y="4000500"/>
            <a:ext cx="28053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중요 메시지 저장 및 관리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1409700" y="4267200"/>
            <a:ext cx="23377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북마크 목록 보기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1409700" y="4533900"/>
            <a:ext cx="28053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빠른 접근을 위한 태그 설정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7239000" y="3657600"/>
            <a:ext cx="194637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기능</a:t>
            </a:r>
            <a:endParaRPr lang="en-US" sz="1500" dirty="0"/>
          </a:p>
        </p:txBody>
      </p:sp>
      <p:sp>
        <p:nvSpPr>
          <p:cNvPr id="45" name="Text 15"/>
          <p:cNvSpPr/>
          <p:nvPr/>
        </p:nvSpPr>
        <p:spPr>
          <a:xfrm>
            <a:off x="7277100" y="4000500"/>
            <a:ext cx="25642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전체 검색 / 서버 내 검색</a:t>
            </a:r>
            <a:endParaRPr lang="en-US" sz="1200" dirty="0"/>
          </a:p>
        </p:txBody>
      </p:sp>
      <p:sp>
        <p:nvSpPr>
          <p:cNvPr id="46" name="Text 16"/>
          <p:cNvSpPr/>
          <p:nvPr/>
        </p:nvSpPr>
        <p:spPr>
          <a:xfrm>
            <a:off x="7277100" y="4267200"/>
            <a:ext cx="21368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파일 첨부 검색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7277100" y="4533900"/>
            <a:ext cx="25642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복잡한 쿼리로 정밀 검색</a:t>
            </a:r>
            <a:endParaRPr lang="en-US" sz="1200" dirty="0"/>
          </a:p>
        </p:txBody>
      </p:sp>
      <p:sp>
        <p:nvSpPr>
          <p:cNvPr id="48" name="Text 18"/>
          <p:cNvSpPr/>
          <p:nvPr/>
        </p:nvSpPr>
        <p:spPr>
          <a:xfrm>
            <a:off x="533400" y="5448300"/>
            <a:ext cx="1112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중요한 건 나중에 다시 찾을 수 있어야 진짜 협업 도구다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81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09750"/>
            <a:ext cx="5562600" cy="800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2150"/>
            <a:ext cx="419100" cy="495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0764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838450"/>
            <a:ext cx="5562600" cy="800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990850"/>
            <a:ext cx="447675" cy="495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10515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3867150"/>
            <a:ext cx="5562600" cy="800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4019550"/>
            <a:ext cx="371475" cy="495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133850"/>
            <a:ext cx="142875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4895850"/>
            <a:ext cx="5562600" cy="800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5048250"/>
            <a:ext cx="419100" cy="495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516255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2395538"/>
            <a:ext cx="5562600" cy="27146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14657" y="4691063"/>
            <a:ext cx="1620143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28957" y="4748213"/>
            <a:ext cx="152400" cy="1333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13299" y="6505575"/>
            <a:ext cx="142875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35826" y="6505575"/>
            <a:ext cx="142875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2286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채팅에서 바로 이어지는 회의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457200" y="6858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WebRTC 기반 음성/화상 통화와 화면 공유, 화이트보드 연동 기능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028700" y="1962150"/>
            <a:ext cx="26205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WebRTC 기반 통화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1028700" y="2228850"/>
            <a:ext cx="26205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시작/수락/거절/종료全流程 지원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057275" y="2990850"/>
            <a:ext cx="36452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 공유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1057275" y="3257550"/>
            <a:ext cx="43742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화면을 공유하며 함께 작업하거나 presentation 가능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981075" y="4019550"/>
            <a:ext cx="33871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마이크/비디오 토글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981075" y="4286250"/>
            <a:ext cx="40646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원할 때마다 마이크와 비디오를 켜고 끌 수 있어요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1028700" y="5048250"/>
            <a:ext cx="41491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화이트보드 연동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1028700" y="5314950"/>
            <a:ext cx="49790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회의 중에 화이트보드로 간단한 다이어그램을 그릴 수 있어요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10419457" y="4691063"/>
            <a:ext cx="194417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WebRTC 화상 회의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457200" y="6477000"/>
            <a:ext cx="1127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"슬랙 + 줌 + 화이트보드를 합친 느낌"으로 보여주기 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2025-12-09T23:30:28Z</dcterms:created>
  <dcterms:modified xsi:type="dcterms:W3CDTF">2025-12-09T23:30:28Z</dcterms:modified>
</cp:coreProperties>
</file>